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i="1" dirty="0"/>
              <a:t>Components of Social Group Work</a:t>
            </a:r>
            <a:r>
              <a:rPr lang="en-US" dirty="0"/>
              <a:t/>
            </a:r>
            <a:br>
              <a:rPr lang="en-US" dirty="0"/>
            </a:br>
            <a:endParaRPr lang="en-US" dirty="0"/>
          </a:p>
        </p:txBody>
      </p:sp>
      <p:sp>
        <p:nvSpPr>
          <p:cNvPr id="3" name="Subtitle 2"/>
          <p:cNvSpPr>
            <a:spLocks noGrp="1"/>
          </p:cNvSpPr>
          <p:nvPr>
            <p:ph type="subTitle" idx="1"/>
          </p:nvPr>
        </p:nvSpPr>
        <p:spPr>
          <a:xfrm>
            <a:off x="2332734" y="6858000"/>
            <a:ext cx="8915399" cy="63665"/>
          </a:xfrm>
        </p:spPr>
        <p:txBody>
          <a:bodyPr>
            <a:normAutofit fontScale="25000" lnSpcReduction="20000"/>
          </a:bodyPr>
          <a:lstStyle/>
          <a:p>
            <a:endParaRPr lang="en-US" dirty="0"/>
          </a:p>
        </p:txBody>
      </p:sp>
    </p:spTree>
    <p:extLst>
      <p:ext uri="{BB962C8B-B14F-4D97-AF65-F5344CB8AC3E}">
        <p14:creationId xmlns:p14="http://schemas.microsoft.com/office/powerpoint/2010/main" val="203500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5" y="490295"/>
            <a:ext cx="8911687" cy="803246"/>
          </a:xfrm>
        </p:spPr>
        <p:txBody>
          <a:bodyPr>
            <a:normAutofit fontScale="90000"/>
          </a:bodyPr>
          <a:lstStyle/>
          <a:p>
            <a:r>
              <a:rPr lang="en-US" b="1" dirty="0"/>
              <a:t>A. Group Objectives:</a:t>
            </a:r>
            <a:r>
              <a:rPr lang="en-US" dirty="0"/>
              <a:t/>
            </a:r>
            <a:br>
              <a:rPr lang="en-US" dirty="0"/>
            </a:br>
            <a:endParaRPr lang="en-US" dirty="0"/>
          </a:p>
        </p:txBody>
      </p:sp>
      <p:sp>
        <p:nvSpPr>
          <p:cNvPr id="3" name="Content Placeholder 2"/>
          <p:cNvSpPr>
            <a:spLocks noGrp="1"/>
          </p:cNvSpPr>
          <p:nvPr>
            <p:ph idx="1"/>
          </p:nvPr>
        </p:nvSpPr>
        <p:spPr>
          <a:xfrm>
            <a:off x="1226634" y="1315843"/>
            <a:ext cx="10560204" cy="5040352"/>
          </a:xfrm>
        </p:spPr>
        <p:txBody>
          <a:bodyPr>
            <a:normAutofit lnSpcReduction="10000"/>
          </a:bodyPr>
          <a:lstStyle/>
          <a:p>
            <a:pPr marL="0" indent="0" algn="just">
              <a:buNone/>
            </a:pPr>
            <a:r>
              <a:rPr lang="en-US" dirty="0" smtClean="0"/>
              <a:t>	The </a:t>
            </a:r>
            <a:r>
              <a:rPr lang="en-US" b="1" dirty="0" smtClean="0"/>
              <a:t>group</a:t>
            </a:r>
            <a:r>
              <a:rPr lang="en-US" dirty="0" smtClean="0"/>
              <a:t> </a:t>
            </a:r>
            <a:r>
              <a:rPr lang="en-US" dirty="0"/>
              <a:t>strongly influences the </a:t>
            </a:r>
            <a:r>
              <a:rPr lang="en-US" dirty="0" smtClean="0"/>
              <a:t>behavior </a:t>
            </a:r>
            <a:r>
              <a:rPr lang="en-US" dirty="0"/>
              <a:t>of its members by providing them with support, reinforcements, security, encouragement, protection, rationale, rationalization, etc. However, the group experience can be used to achieve certain objectives some of which are as follows:</a:t>
            </a:r>
          </a:p>
          <a:p>
            <a:pPr lvl="0" algn="just"/>
            <a:r>
              <a:rPr lang="en-US" b="1" dirty="0"/>
              <a:t>Correction</a:t>
            </a:r>
            <a:r>
              <a:rPr lang="en-US" dirty="0"/>
              <a:t>----To provide restorative or remedial experiences, </a:t>
            </a:r>
            <a:r>
              <a:rPr lang="en-US" dirty="0" err="1"/>
              <a:t>i</a:t>
            </a:r>
            <a:r>
              <a:rPr lang="en-US" dirty="0"/>
              <a:t>-e., where there has been social or personal dysfunction or breakdown of individuals within social institutions.</a:t>
            </a:r>
          </a:p>
          <a:p>
            <a:pPr lvl="0" algn="just"/>
            <a:r>
              <a:rPr lang="en-US" b="1" dirty="0"/>
              <a:t>Prevention</a:t>
            </a:r>
            <a:r>
              <a:rPr lang="en-US" dirty="0"/>
              <a:t>----To prevent personal and social breakdown where there is a danger of deterioration</a:t>
            </a:r>
            <a:r>
              <a:rPr lang="en-US" dirty="0" smtClean="0"/>
              <a:t>.</a:t>
            </a:r>
          </a:p>
          <a:p>
            <a:pPr lvl="0" algn="just"/>
            <a:r>
              <a:rPr lang="en-US" b="1" dirty="0"/>
              <a:t>Normal Growth and Development-</a:t>
            </a:r>
            <a:r>
              <a:rPr lang="en-US" dirty="0"/>
              <a:t>---To facilitate normal growth and development processes of individual members particularly during certain stressful periods in the life cycle.</a:t>
            </a:r>
          </a:p>
          <a:p>
            <a:pPr lvl="0" algn="just"/>
            <a:r>
              <a:rPr lang="en-US" b="1" dirty="0"/>
              <a:t>Personal Enhancement </a:t>
            </a:r>
            <a:r>
              <a:rPr lang="en-US" dirty="0"/>
              <a:t>----To achieve a greater measure of self fulfillment and personal enhancement through meaningful and stimulating interpersonal relations</a:t>
            </a:r>
            <a:r>
              <a:rPr lang="en-US" dirty="0" smtClean="0"/>
              <a:t>.</a:t>
            </a:r>
          </a:p>
          <a:p>
            <a:pPr lvl="0" algn="just"/>
            <a:r>
              <a:rPr lang="en-US" b="1" dirty="0"/>
              <a:t>Citizen Responsibility and Participation</a:t>
            </a:r>
            <a:r>
              <a:rPr lang="en-US" dirty="0"/>
              <a:t>---- to inculcate democratic values among group members as they are helped to become responsibility involved as individuals and members of groups, as active participants in </a:t>
            </a:r>
            <a:r>
              <a:rPr lang="en-US" dirty="0" smtClean="0"/>
              <a:t>society.</a:t>
            </a:r>
            <a:endParaRPr lang="en-US" dirty="0"/>
          </a:p>
          <a:p>
            <a:pPr lvl="0"/>
            <a:endParaRPr lang="en-US" dirty="0"/>
          </a:p>
          <a:p>
            <a:endParaRPr lang="en-US" dirty="0"/>
          </a:p>
        </p:txBody>
      </p:sp>
    </p:spTree>
    <p:extLst>
      <p:ext uri="{BB962C8B-B14F-4D97-AF65-F5344CB8AC3E}">
        <p14:creationId xmlns:p14="http://schemas.microsoft.com/office/powerpoint/2010/main" val="110549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020" y="512597"/>
            <a:ext cx="8906378" cy="780944"/>
          </a:xfrm>
        </p:spPr>
        <p:txBody>
          <a:bodyPr>
            <a:normAutofit fontScale="90000"/>
          </a:bodyPr>
          <a:lstStyle/>
          <a:p>
            <a:r>
              <a:rPr lang="en-US" b="1" dirty="0"/>
              <a:t>B. Program:</a:t>
            </a:r>
            <a:r>
              <a:rPr lang="en-US" dirty="0"/>
              <a:t/>
            </a:r>
            <a:br>
              <a:rPr lang="en-US" dirty="0"/>
            </a:br>
            <a:endParaRPr lang="en-US" dirty="0"/>
          </a:p>
        </p:txBody>
      </p:sp>
      <p:sp>
        <p:nvSpPr>
          <p:cNvPr id="3" name="Content Placeholder 2"/>
          <p:cNvSpPr>
            <a:spLocks noGrp="1"/>
          </p:cNvSpPr>
          <p:nvPr>
            <p:ph idx="1"/>
          </p:nvPr>
        </p:nvSpPr>
        <p:spPr>
          <a:xfrm>
            <a:off x="1373730" y="1293540"/>
            <a:ext cx="10078572" cy="5107259"/>
          </a:xfrm>
        </p:spPr>
        <p:txBody>
          <a:bodyPr>
            <a:normAutofit/>
          </a:bodyPr>
          <a:lstStyle/>
          <a:p>
            <a:pPr marL="0" indent="0" algn="just">
              <a:buNone/>
            </a:pPr>
            <a:r>
              <a:rPr lang="en-US" dirty="0" smtClean="0"/>
              <a:t>	</a:t>
            </a:r>
            <a:r>
              <a:rPr lang="en-US" b="1" dirty="0" smtClean="0"/>
              <a:t>Program</a:t>
            </a:r>
            <a:r>
              <a:rPr lang="en-US" dirty="0" smtClean="0"/>
              <a:t> </a:t>
            </a:r>
            <a:r>
              <a:rPr lang="en-US" dirty="0"/>
              <a:t>is a concept which broadly includes the entire range of activities, relationships, interactions and experiences which have been deliberately planned and carried out with the help of group worker to meet the needs of individuals and groups. </a:t>
            </a:r>
            <a:endParaRPr lang="en-US" dirty="0" smtClean="0"/>
          </a:p>
          <a:p>
            <a:pPr marL="0" indent="0" algn="ctr">
              <a:buNone/>
            </a:pPr>
            <a:r>
              <a:rPr lang="en-US" dirty="0"/>
              <a:t>	</a:t>
            </a:r>
            <a:r>
              <a:rPr lang="en-US" dirty="0" smtClean="0"/>
              <a:t>As </a:t>
            </a:r>
            <a:r>
              <a:rPr lang="en-US" b="1" dirty="0" err="1"/>
              <a:t>Konopka</a:t>
            </a:r>
            <a:r>
              <a:rPr lang="en-US" b="1" dirty="0"/>
              <a:t> </a:t>
            </a:r>
            <a:r>
              <a:rPr lang="en-US" dirty="0"/>
              <a:t>says, “B</a:t>
            </a:r>
            <a:r>
              <a:rPr lang="en-US" i="1" dirty="0"/>
              <a:t>y Program is meant any activity which the group does in the </a:t>
            </a:r>
            <a:r>
              <a:rPr lang="en-US" i="1" dirty="0" smtClean="0"/>
              <a:t>presence </a:t>
            </a:r>
            <a:r>
              <a:rPr lang="en-US" i="1" dirty="0"/>
              <a:t>of a group worker during the course of group meetings</a:t>
            </a:r>
            <a:r>
              <a:rPr lang="en-US" i="1" dirty="0" smtClean="0"/>
              <a:t>.</a:t>
            </a:r>
            <a:r>
              <a:rPr lang="en-US" b="1" i="1" dirty="0" smtClean="0"/>
              <a:t>”</a:t>
            </a:r>
          </a:p>
          <a:p>
            <a:pPr marL="0" indent="0" algn="just">
              <a:buNone/>
            </a:pPr>
            <a:r>
              <a:rPr lang="en-US" dirty="0" smtClean="0"/>
              <a:t>	 Program </a:t>
            </a:r>
            <a:r>
              <a:rPr lang="en-US" dirty="0"/>
              <a:t>is the </a:t>
            </a:r>
            <a:r>
              <a:rPr lang="en-US" b="1" dirty="0"/>
              <a:t>vehicle</a:t>
            </a:r>
            <a:r>
              <a:rPr lang="en-US" dirty="0"/>
              <a:t> through which relationships are made and needs and interests of the group and its individual members are fulfilled</a:t>
            </a:r>
            <a:r>
              <a:rPr lang="en-US" dirty="0" smtClean="0"/>
              <a:t>.</a:t>
            </a:r>
          </a:p>
          <a:p>
            <a:pPr marL="0" indent="0" algn="just">
              <a:buNone/>
            </a:pPr>
            <a:r>
              <a:rPr lang="en-US" dirty="0"/>
              <a:t>	</a:t>
            </a:r>
            <a:r>
              <a:rPr lang="en-US" dirty="0" smtClean="0"/>
              <a:t> However, </a:t>
            </a:r>
            <a:r>
              <a:rPr lang="en-US" dirty="0"/>
              <a:t>in social group work, the program must meet the following criteria:</a:t>
            </a:r>
          </a:p>
          <a:p>
            <a:pPr lvl="0" algn="just"/>
            <a:r>
              <a:rPr lang="en-US" dirty="0"/>
              <a:t>Program should grow out of the needs and interests of the individuals who compose the group.</a:t>
            </a:r>
          </a:p>
          <a:p>
            <a:pPr lvl="0" algn="just"/>
            <a:r>
              <a:rPr lang="en-US" dirty="0"/>
              <a:t>Program should take into account such factors as age of the group members, cultural background and economic differences.</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69664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374" y="601807"/>
            <a:ext cx="8911687" cy="680583"/>
          </a:xfrm>
        </p:spPr>
        <p:txBody>
          <a:bodyPr/>
          <a:lstStyle/>
          <a:p>
            <a:r>
              <a:rPr lang="en-US" dirty="0" err="1" smtClean="0"/>
              <a:t>Cont</a:t>
            </a:r>
            <a:endParaRPr lang="en-US" dirty="0"/>
          </a:p>
        </p:txBody>
      </p:sp>
      <p:sp>
        <p:nvSpPr>
          <p:cNvPr id="3" name="Content Placeholder 2"/>
          <p:cNvSpPr>
            <a:spLocks noGrp="1"/>
          </p:cNvSpPr>
          <p:nvPr>
            <p:ph idx="1"/>
          </p:nvPr>
        </p:nvSpPr>
        <p:spPr>
          <a:xfrm>
            <a:off x="1460810" y="1683834"/>
            <a:ext cx="9846527" cy="4293219"/>
          </a:xfrm>
        </p:spPr>
        <p:txBody>
          <a:bodyPr/>
          <a:lstStyle/>
          <a:p>
            <a:pPr algn="just"/>
            <a:r>
              <a:rPr lang="en-US" dirty="0"/>
              <a:t>Program should provide individuals with experiences and opportunities which they voluntary choose to pursue because of their inherent values</a:t>
            </a:r>
            <a:r>
              <a:rPr lang="en-US" dirty="0" smtClean="0"/>
              <a:t>.</a:t>
            </a:r>
          </a:p>
          <a:p>
            <a:pPr lvl="0" algn="just"/>
            <a:r>
              <a:rPr lang="en-US" dirty="0" smtClean="0"/>
              <a:t>Program </a:t>
            </a:r>
            <a:r>
              <a:rPr lang="en-US" dirty="0"/>
              <a:t>should be flexible and varied to satisfy a variety of needs and interests and to afford a maximum number of opportunities for participation.</a:t>
            </a:r>
          </a:p>
          <a:p>
            <a:pPr lvl="0" algn="just"/>
            <a:r>
              <a:rPr lang="en-US" dirty="0"/>
              <a:t>Program should evolve from the simple to the more complex, with movement coming as a result of group growth in ability and readiness. Movement from initially “personal” to “social” or “community” concerns should be an ultimate objective if our programs are to have greater social significance.</a:t>
            </a:r>
          </a:p>
          <a:p>
            <a:pPr lvl="0" algn="just"/>
            <a:r>
              <a:rPr lang="en-US" dirty="0"/>
              <a:t>Program context should provide a </a:t>
            </a:r>
            <a:r>
              <a:rPr lang="en-US" dirty="0" err="1"/>
              <a:t>centre</a:t>
            </a:r>
            <a:r>
              <a:rPr lang="en-US" dirty="0"/>
              <a:t> around which the members come together.</a:t>
            </a:r>
          </a:p>
          <a:p>
            <a:pPr marL="0" indent="0">
              <a:buNone/>
            </a:pPr>
            <a:endParaRPr lang="en-US" dirty="0"/>
          </a:p>
        </p:txBody>
      </p:sp>
    </p:spTree>
    <p:extLst>
      <p:ext uri="{BB962C8B-B14F-4D97-AF65-F5344CB8AC3E}">
        <p14:creationId xmlns:p14="http://schemas.microsoft.com/office/powerpoint/2010/main" val="2794904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467" y="512598"/>
            <a:ext cx="8911687" cy="725188"/>
          </a:xfrm>
        </p:spPr>
        <p:txBody>
          <a:bodyPr/>
          <a:lstStyle/>
          <a:p>
            <a:r>
              <a:rPr lang="en-US" b="1" dirty="0"/>
              <a:t>C. Worker:</a:t>
            </a:r>
            <a:endParaRPr lang="en-US" dirty="0"/>
          </a:p>
        </p:txBody>
      </p:sp>
      <p:sp>
        <p:nvSpPr>
          <p:cNvPr id="3" name="Content Placeholder 2"/>
          <p:cNvSpPr>
            <a:spLocks noGrp="1"/>
          </p:cNvSpPr>
          <p:nvPr>
            <p:ph idx="1"/>
          </p:nvPr>
        </p:nvSpPr>
        <p:spPr>
          <a:xfrm>
            <a:off x="1440637" y="1237786"/>
            <a:ext cx="10123178" cy="5107257"/>
          </a:xfrm>
        </p:spPr>
        <p:txBody>
          <a:bodyPr>
            <a:normAutofit fontScale="92500" lnSpcReduction="10000"/>
          </a:bodyPr>
          <a:lstStyle/>
          <a:p>
            <a:pPr marL="0" indent="0" algn="just">
              <a:buNone/>
            </a:pPr>
            <a:r>
              <a:rPr lang="en-US" dirty="0" smtClean="0"/>
              <a:t>		By </a:t>
            </a:r>
            <a:r>
              <a:rPr lang="en-US" b="1" dirty="0"/>
              <a:t>worker</a:t>
            </a:r>
            <a:r>
              <a:rPr lang="en-US" dirty="0"/>
              <a:t>, we mean </a:t>
            </a:r>
            <a:r>
              <a:rPr lang="en-US" b="1" dirty="0"/>
              <a:t>a person who facilitates group members in group interactions</a:t>
            </a:r>
            <a:r>
              <a:rPr lang="en-US" dirty="0"/>
              <a:t>. Social group worker is the </a:t>
            </a:r>
            <a:r>
              <a:rPr lang="en-US" b="1" dirty="0"/>
              <a:t>most important component </a:t>
            </a:r>
            <a:r>
              <a:rPr lang="en-US" dirty="0"/>
              <a:t>of group work who works as a </a:t>
            </a:r>
            <a:r>
              <a:rPr lang="en-US" b="1" dirty="0"/>
              <a:t>liaison </a:t>
            </a:r>
            <a:r>
              <a:rPr lang="en-US" dirty="0"/>
              <a:t>between group and agency. He/she as a </a:t>
            </a:r>
            <a:r>
              <a:rPr lang="en-US" b="1" dirty="0"/>
              <a:t>representative </a:t>
            </a:r>
            <a:r>
              <a:rPr lang="en-US" dirty="0"/>
              <a:t>of agency is responsible for the provision of guidance and help of the group. The way in which he/she works is a </a:t>
            </a:r>
            <a:r>
              <a:rPr lang="en-US" dirty="0" smtClean="0"/>
              <a:t>distinguished </a:t>
            </a:r>
            <a:r>
              <a:rPr lang="en-US" dirty="0"/>
              <a:t>characteristic of social group </a:t>
            </a:r>
            <a:r>
              <a:rPr lang="en-US" dirty="0" smtClean="0"/>
              <a:t>work. </a:t>
            </a:r>
            <a:r>
              <a:rPr lang="en-US" dirty="0"/>
              <a:t>He/she adopts a </a:t>
            </a:r>
            <a:r>
              <a:rPr lang="en-US" b="1" dirty="0"/>
              <a:t>posture of facilitating </a:t>
            </a:r>
            <a:r>
              <a:rPr lang="en-US" dirty="0"/>
              <a:t>rather than dominating, </a:t>
            </a:r>
            <a:r>
              <a:rPr lang="en-US" b="1" dirty="0"/>
              <a:t>interpreting</a:t>
            </a:r>
            <a:r>
              <a:rPr lang="en-US" dirty="0"/>
              <a:t> rather than declaring, and </a:t>
            </a:r>
            <a:r>
              <a:rPr lang="en-US" b="1" dirty="0" smtClean="0"/>
              <a:t>assisting</a:t>
            </a:r>
            <a:r>
              <a:rPr lang="en-US" dirty="0" smtClean="0"/>
              <a:t> </a:t>
            </a:r>
            <a:r>
              <a:rPr lang="en-US" dirty="0"/>
              <a:t>rather than leading.</a:t>
            </a:r>
          </a:p>
          <a:p>
            <a:pPr marL="0" indent="0">
              <a:buNone/>
            </a:pPr>
            <a:r>
              <a:rPr lang="en-US" dirty="0" smtClean="0"/>
              <a:t>	In </a:t>
            </a:r>
            <a:r>
              <a:rPr lang="en-US" dirty="0"/>
              <a:t>this regard, the group worker must possess few </a:t>
            </a:r>
            <a:r>
              <a:rPr lang="en-US" b="1" dirty="0"/>
              <a:t>essentials</a:t>
            </a:r>
            <a:r>
              <a:rPr lang="en-US" dirty="0"/>
              <a:t> and </a:t>
            </a:r>
            <a:r>
              <a:rPr lang="en-US" b="1" dirty="0"/>
              <a:t>abilities of</a:t>
            </a:r>
            <a:r>
              <a:rPr lang="en-US" dirty="0"/>
              <a:t>:</a:t>
            </a:r>
          </a:p>
          <a:p>
            <a:pPr lvl="0"/>
            <a:r>
              <a:rPr lang="en-US" dirty="0"/>
              <a:t>Selection of a group. </a:t>
            </a:r>
          </a:p>
          <a:p>
            <a:pPr lvl="0"/>
            <a:r>
              <a:rPr lang="en-US" dirty="0"/>
              <a:t>Establishing purposeful working relationship with group member.</a:t>
            </a:r>
          </a:p>
          <a:p>
            <a:pPr lvl="0"/>
            <a:r>
              <a:rPr lang="en-US" dirty="0"/>
              <a:t>Obtaining maximum information about the group.</a:t>
            </a:r>
          </a:p>
          <a:p>
            <a:pPr lvl="0"/>
            <a:r>
              <a:rPr lang="en-US" dirty="0"/>
              <a:t>Identification, recording and diagnosis of group needs and problems.</a:t>
            </a:r>
          </a:p>
          <a:p>
            <a:pPr lvl="0"/>
            <a:r>
              <a:rPr lang="en-US" dirty="0"/>
              <a:t>Resolving group conflicts through mediation.</a:t>
            </a:r>
          </a:p>
          <a:p>
            <a:pPr lvl="0"/>
            <a:r>
              <a:rPr lang="en-US" dirty="0"/>
              <a:t>Optimum utilization of agency and group resources.</a:t>
            </a:r>
          </a:p>
          <a:p>
            <a:pPr lvl="0"/>
            <a:r>
              <a:rPr lang="en-US" dirty="0"/>
              <a:t>Collaboration between group members and agency administration</a:t>
            </a:r>
          </a:p>
          <a:p>
            <a:pPr lvl="0"/>
            <a:r>
              <a:rPr lang="en-US" dirty="0"/>
              <a:t>Proper </a:t>
            </a:r>
            <a:r>
              <a:rPr lang="en-US" dirty="0" err="1"/>
              <a:t>programme</a:t>
            </a:r>
            <a:r>
              <a:rPr lang="en-US" dirty="0"/>
              <a:t> planning and development.</a:t>
            </a:r>
          </a:p>
          <a:p>
            <a:pPr lvl="0"/>
            <a:r>
              <a:rPr lang="en-US" dirty="0"/>
              <a:t>Evaluation of </a:t>
            </a:r>
            <a:r>
              <a:rPr lang="en-US" dirty="0" err="1"/>
              <a:t>programme</a:t>
            </a:r>
            <a:r>
              <a:rPr lang="en-US" dirty="0"/>
              <a:t>.</a:t>
            </a:r>
          </a:p>
          <a:p>
            <a:pPr marL="0" indent="0">
              <a:buNone/>
            </a:pPr>
            <a:endParaRPr lang="en-US" dirty="0"/>
          </a:p>
        </p:txBody>
      </p:sp>
    </p:spTree>
    <p:extLst>
      <p:ext uri="{BB962C8B-B14F-4D97-AF65-F5344CB8AC3E}">
        <p14:creationId xmlns:p14="http://schemas.microsoft.com/office/powerpoint/2010/main" val="165521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20" y="467993"/>
            <a:ext cx="8911687" cy="825549"/>
          </a:xfrm>
        </p:spPr>
        <p:txBody>
          <a:bodyPr/>
          <a:lstStyle/>
          <a:p>
            <a:r>
              <a:rPr lang="en-US" b="1" dirty="0"/>
              <a:t>D. Agency:</a:t>
            </a:r>
            <a:endParaRPr lang="en-US" dirty="0"/>
          </a:p>
        </p:txBody>
      </p:sp>
      <p:sp>
        <p:nvSpPr>
          <p:cNvPr id="3" name="Content Placeholder 2"/>
          <p:cNvSpPr>
            <a:spLocks noGrp="1"/>
          </p:cNvSpPr>
          <p:nvPr>
            <p:ph idx="1"/>
          </p:nvPr>
        </p:nvSpPr>
        <p:spPr>
          <a:xfrm>
            <a:off x="1422047" y="1293542"/>
            <a:ext cx="9870692" cy="4984595"/>
          </a:xfrm>
        </p:spPr>
        <p:txBody>
          <a:bodyPr/>
          <a:lstStyle/>
          <a:p>
            <a:pPr marL="0" indent="0" algn="just">
              <a:buNone/>
            </a:pPr>
            <a:r>
              <a:rPr lang="en-US" dirty="0" smtClean="0"/>
              <a:t>	In </a:t>
            </a:r>
            <a:r>
              <a:rPr lang="en-US" dirty="0"/>
              <a:t>social group work, an </a:t>
            </a:r>
            <a:r>
              <a:rPr lang="en-US" b="1" dirty="0"/>
              <a:t>agency</a:t>
            </a:r>
            <a:r>
              <a:rPr lang="en-US" dirty="0"/>
              <a:t> refers to any governmental or non-governmental organization which through group work provides services. The </a:t>
            </a:r>
            <a:r>
              <a:rPr lang="en-US" b="1" dirty="0"/>
              <a:t>aim</a:t>
            </a:r>
            <a:r>
              <a:rPr lang="en-US" dirty="0"/>
              <a:t> of these agencies is to facilitate individuals in resolving their different issues and cater their several needs through group interaction. Such agencies </a:t>
            </a:r>
            <a:r>
              <a:rPr lang="en-US" b="1" dirty="0"/>
              <a:t>help groups </a:t>
            </a:r>
            <a:r>
              <a:rPr lang="en-US" dirty="0"/>
              <a:t>to attain their common goals by creating adaptation between resources and problems of group members.</a:t>
            </a:r>
          </a:p>
          <a:p>
            <a:pPr marL="0" indent="0" algn="just">
              <a:buNone/>
            </a:pPr>
            <a:r>
              <a:rPr lang="en-US" dirty="0" smtClean="0"/>
              <a:t>	The </a:t>
            </a:r>
            <a:r>
              <a:rPr lang="en-US" b="1" dirty="0"/>
              <a:t>performance</a:t>
            </a:r>
            <a:r>
              <a:rPr lang="en-US" dirty="0"/>
              <a:t> of any agency, however, is </a:t>
            </a:r>
            <a:r>
              <a:rPr lang="en-US" b="1" dirty="0"/>
              <a:t>based on several factors</a:t>
            </a:r>
            <a:r>
              <a:rPr lang="en-US" dirty="0"/>
              <a:t> such as:</a:t>
            </a:r>
          </a:p>
          <a:p>
            <a:pPr lvl="0" algn="just"/>
            <a:r>
              <a:rPr lang="en-US" dirty="0"/>
              <a:t>Nature of agency</a:t>
            </a:r>
          </a:p>
          <a:p>
            <a:pPr lvl="0" algn="just"/>
            <a:r>
              <a:rPr lang="en-US" dirty="0"/>
              <a:t>Objectives and policies of agency</a:t>
            </a:r>
          </a:p>
          <a:p>
            <a:pPr lvl="0" algn="just"/>
            <a:r>
              <a:rPr lang="en-US" dirty="0"/>
              <a:t>Budget of agency</a:t>
            </a:r>
          </a:p>
          <a:p>
            <a:pPr lvl="0" algn="just"/>
            <a:r>
              <a:rPr lang="en-US" dirty="0"/>
              <a:t>Relation ship between administration and staff of the agency</a:t>
            </a:r>
          </a:p>
          <a:p>
            <a:pPr lvl="0" algn="just"/>
            <a:r>
              <a:rPr lang="en-US" dirty="0"/>
              <a:t>Relationship of staff member and group members</a:t>
            </a:r>
          </a:p>
          <a:p>
            <a:pPr lvl="0" algn="just"/>
            <a:r>
              <a:rPr lang="en-US" dirty="0"/>
              <a:t>Coordination and cooperation of agency with other agencies.</a:t>
            </a:r>
          </a:p>
          <a:p>
            <a:endParaRPr lang="en-US" dirty="0"/>
          </a:p>
        </p:txBody>
      </p:sp>
    </p:spTree>
    <p:extLst>
      <p:ext uri="{BB962C8B-B14F-4D97-AF65-F5344CB8AC3E}">
        <p14:creationId xmlns:p14="http://schemas.microsoft.com/office/powerpoint/2010/main" val="14830395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136</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Components of Social Group Work </vt:lpstr>
      <vt:lpstr>A. Group Objectives: </vt:lpstr>
      <vt:lpstr>B. Program: </vt:lpstr>
      <vt:lpstr>Cont</vt:lpstr>
      <vt:lpstr>C. Worker:</vt:lpstr>
      <vt:lpstr>D. Agency:</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Social Group Work</dc:title>
  <dc:creator>Acer</dc:creator>
  <cp:lastModifiedBy>Abdul Rehman</cp:lastModifiedBy>
  <cp:revision>6</cp:revision>
  <dcterms:created xsi:type="dcterms:W3CDTF">2020-04-25T17:27:38Z</dcterms:created>
  <dcterms:modified xsi:type="dcterms:W3CDTF">2020-04-25T21:30:35Z</dcterms:modified>
</cp:coreProperties>
</file>